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21C30B-FE7A-4BF9-8D3C-B4A07D11D785}">
  <a:tblStyle styleId="{7821C30B-FE7A-4BF9-8D3C-B4A07D11D7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06522c4ee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06522c4ee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4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4" name="Google Shape;104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" name="Google Shape;139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9" name="Google Shape;169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5" name="Google Shape;5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1" name="Google Shape;61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68" name="Google Shape;68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0" name="Google Shape;9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98" name="Google Shape;98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ctrTitle"/>
          </p:nvPr>
        </p:nvSpPr>
        <p:spPr>
          <a:xfrm>
            <a:off x="2084950" y="137125"/>
            <a:ext cx="69528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latin typeface="Times New Roman"/>
                <a:ea typeface="Times New Roman"/>
                <a:cs typeface="Times New Roman"/>
                <a:sym typeface="Times New Roman"/>
              </a:rPr>
              <a:t>Mining Mercyhurst: Predicting Future University Tweet Engagement 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5382300" y="3710650"/>
            <a:ext cx="3595800" cy="12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CIS 572 Social Media Text Mining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Justin Minsk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Kyndra Zacherl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/>
            <a:r>
              <a:rPr lang="en-GB" dirty="0" err="1">
                <a:latin typeface="Times New Roman"/>
                <a:ea typeface="Times New Roman"/>
                <a:cs typeface="Times New Roman"/>
                <a:sym typeface="Times New Roman"/>
              </a:rPr>
              <a:t>Nemanja</a:t>
            </a: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dirty="0" err="1">
                <a:latin typeface="Times New Roman"/>
                <a:ea typeface="Times New Roman"/>
                <a:cs typeface="Times New Roman"/>
                <a:sym typeface="Times New Roman"/>
              </a:rPr>
              <a:t>Matijevic</a:t>
            </a:r>
            <a:endParaRPr lang="en-GB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Cassandra Egelston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662" y="1452075"/>
            <a:ext cx="2857375" cy="19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4" y="4224476"/>
            <a:ext cx="2873702" cy="6603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11909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 dirty="0">
                <a:latin typeface="Times New Roman"/>
                <a:ea typeface="Times New Roman"/>
                <a:cs typeface="Times New Roman"/>
                <a:sym typeface="Times New Roman"/>
              </a:rPr>
              <a:t>WORD2VEC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249" name="Google Shape;249;p27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1018950" y="699575"/>
            <a:ext cx="7106100" cy="28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Use to find words that are similar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Focused on our top tweets 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Shine Lakers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Rhonda 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Snow 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graphicFrame>
        <p:nvGraphicFramePr>
          <p:cNvPr id="253" name="Google Shape;253;p27"/>
          <p:cNvGraphicFramePr/>
          <p:nvPr/>
        </p:nvGraphicFramePr>
        <p:xfrm>
          <a:off x="75325" y="2100250"/>
          <a:ext cx="8818800" cy="3017460"/>
        </p:xfrm>
        <a:graphic>
          <a:graphicData uri="http://schemas.openxmlformats.org/drawingml/2006/table">
            <a:tbl>
              <a:tblPr>
                <a:noFill/>
                <a:tableStyleId>{7821C30B-FE7A-4BF9-8D3C-B4A07D11D785}</a:tableStyleId>
              </a:tblPr>
              <a:tblGrid>
                <a:gridCol w="293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Shine Lakers 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Rhonda 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Snow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[('cool', 0.9995536804199219),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('past', 0.9995409250259399),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('across', 0.999535083770752),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('remember', 0.9995317459106445),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('made', 0.9995291829109192),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('weather', 0.9995264410972595),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('meet', 0.9995189905166626),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('celebration', 0.9995166659355164),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('july', 0.999510645866394),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('going', 0.9995062351226807)]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[('heres', 0.999715268611908),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('academic', 0.9997096061706543),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('share', 0.9997038245201111),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('photos', 0.9997009038925171),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('even', 0.9997005462646484),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('said', 0.9996996521949768),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('lots', 0.9996980428695679),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('dr', 0.9996959567070007),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('life', 0.9996945261955261),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('winner', 0.9996910095214844)]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[('guys', 0.9997618198394775),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('still', 0.999751627445221),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('else', 0.9997317790985107),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('following', 0.9997248649597168),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('pass', 0.9997220635414124),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('feel', 0.999721884727478),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('futurelakerfriday', 0.9997167587280273),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('chance', 0.9996986985206604),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('yesterday', 0.999690592288971),</a:t>
                      </a:r>
                      <a:b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GB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('situation', 0.9996840357780457)]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149" y="45925"/>
            <a:ext cx="63937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1190900" y="242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FUTURE IMPROVEMENTS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249" name="Google Shape;249;p27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1018950" y="886889"/>
            <a:ext cx="7262234" cy="28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Collecting data from multiple Mercyhurst accounts in an attempt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Future engineering: removing words which are insignificant (e.g. day, views, happen, today)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Creating a model that would only look at retweets to determine success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Create categories that would serve as measures of success (buckets of percentiles to determine the success/failure of a tweet)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Improve upon the effectiveness of </a:t>
            </a:r>
            <a:r>
              <a:rPr lang="en-US" sz="1400" dirty="0" smtClean="0">
                <a:latin typeface="Times New Roman"/>
                <a:ea typeface="Times New Roman"/>
                <a:cs typeface="Times New Roman"/>
                <a:sym typeface="Times New Roman"/>
              </a:rPr>
              <a:t>Word2Vec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to better determine similar words (determine which words have the most influence beforehand)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Ability to scrape more than 3,200 tweets to discern trends over a longer period of time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Divide interaction into retweets and likes to determine if a difference exists between the two interaction types: if so, which one is more valuable to admissions and prospective students?</a:t>
            </a:r>
          </a:p>
          <a:p>
            <a:pPr marL="768350" lvl="1" indent="-171450">
              <a:spcBef>
                <a:spcPts val="0"/>
              </a:spcBef>
              <a:buSzPts val="1400"/>
            </a:pP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Create an ideal proportion of likes/retweets for the University</a:t>
            </a:r>
          </a:p>
          <a:p>
            <a:pPr marL="596900" lvl="1" indent="0">
              <a:spcBef>
                <a:spcPts val="0"/>
              </a:spcBef>
              <a:buSzPts val="1400"/>
              <a:buNone/>
            </a:pPr>
            <a:endParaRPr lang="en-US"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825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1337325" y="4305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Times New Roman"/>
                <a:ea typeface="Times New Roman"/>
                <a:cs typeface="Times New Roman"/>
                <a:sym typeface="Times New Roman"/>
              </a:rPr>
              <a:t>MINING MERCYHURST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1337325" y="1218704"/>
            <a:ext cx="7122900" cy="1564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Utilized Twitter API (</a:t>
            </a:r>
            <a:r>
              <a:rPr lang="en-GB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tweepy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) to scrape 3200 tweets from @</a:t>
            </a:r>
            <a:r>
              <a:rPr lang="en-GB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mercyhurstu</a:t>
            </a:r>
            <a:endParaRPr lang="en-GB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>
              <a:buSzPts val="1400"/>
              <a:buFont typeface="Times New Roman"/>
              <a:buChar char="●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Saved each tweet as an individual dictionary (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containing tweet id, body, date, favorites, and retweets) to a list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Created a pandas </a:t>
            </a: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DataFrame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from the list of tweets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Exported </a:t>
            </a:r>
            <a:r>
              <a:rPr lang="en-GB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DataFrame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to a Parquet file for more efficient storage and easier implementation into the model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80619" y="2646402"/>
            <a:ext cx="8716500" cy="262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pd_list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[]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open('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mm.json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') as file: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tweets =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json.load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(file)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for x in tweets: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tweet_id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x['id']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text = x['text']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date = x['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created_at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']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favs = x['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favorite_count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']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rts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x['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retweet_count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']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pd_list.append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({'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tweet_id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':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tweet_id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'body':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(text),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favorites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':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(favs),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'retweets':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rts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date_created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': date})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pandas.DataFrame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pd_list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columns=['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tweet_id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', 'body',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favorites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', 'retweets', 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date_created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'])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write('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mm.pq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', </a:t>
            </a:r>
            <a:r>
              <a:rPr lang="en-GB" sz="9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</a:t>
            </a:r>
            <a:r>
              <a:rPr lang="en-GB" sz="9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9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106915"/>
            <a:ext cx="2737317" cy="170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1297500" y="154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latin typeface="Times New Roman"/>
                <a:ea typeface="Times New Roman"/>
                <a:cs typeface="Times New Roman"/>
                <a:sym typeface="Times New Roman"/>
              </a:rPr>
              <a:t>CLEANING THE DATA</a:t>
            </a:r>
            <a:r>
              <a:rPr lang="en-GB" sz="3000" b="1" dirty="0"/>
              <a:t> </a:t>
            </a:r>
            <a:endParaRPr sz="3000" b="1" dirty="0"/>
          </a:p>
        </p:txBody>
      </p:sp>
      <p:sp>
        <p:nvSpPr>
          <p:cNvPr id="194" name="Google Shape;194;p20"/>
          <p:cNvSpPr txBox="1">
            <a:spLocks noGrp="1"/>
          </p:cNvSpPr>
          <p:nvPr>
            <p:ph type="body" idx="1"/>
          </p:nvPr>
        </p:nvSpPr>
        <p:spPr>
          <a:xfrm>
            <a:off x="1408922" y="767250"/>
            <a:ext cx="6424528" cy="360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Importing the data from a Parquet file to a Pandas </a:t>
            </a: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DataFrame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-317500">
              <a:buSzPts val="1400"/>
              <a:buFont typeface="Times New Roman"/>
              <a:buAutoNum type="arabicPeriod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Remove URLS, @ symbol and user name, symbols, and numbers</a:t>
            </a:r>
          </a:p>
          <a:p>
            <a:pPr marL="482600" indent="-342900">
              <a:buSzPts val="1400"/>
              <a:buFont typeface="+mj-lt"/>
              <a:buAutoNum type="arabicPeriod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Convert contractions to the full form (e.g. aren’t to are not)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Add columns for </a:t>
            </a:r>
            <a:r>
              <a:rPr lang="en-GB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time_since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(hours), day of week, and interaction (RTs + likes)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-GB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TfidfVectorizer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to generate the top 10,000 word grams of sizes 1-5, excluding English stop words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Fit/Transforming the word grams to the data (appending a value of 0 if the word grams do not appear in the tweet and their </a:t>
            </a:r>
            <a:r>
              <a:rPr lang="en-GB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tfidf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score if they do)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Exporting the data as a Parquet file (</a:t>
            </a:r>
            <a:r>
              <a:rPr lang="en-GB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date_created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as index), again for efficiency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050" y="3248222"/>
            <a:ext cx="2269350" cy="156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/>
        </p:nvSpPr>
        <p:spPr>
          <a:xfrm>
            <a:off x="1965550" y="303100"/>
            <a:ext cx="5593500" cy="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CLEANED PANDAS DATAFRAME</a:t>
            </a:r>
            <a:endParaRPr sz="3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520F70-AE07-8D4A-8AAB-55B9CBAC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47" y="1469518"/>
            <a:ext cx="6494106" cy="29043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3000" b="1" dirty="0">
                <a:latin typeface="Times New Roman"/>
                <a:ea typeface="Times New Roman"/>
                <a:cs typeface="Times New Roman"/>
                <a:sym typeface="Times New Roman"/>
              </a:rPr>
              <a:t>SPLITTING DATA: TRAIN/TEST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Parameter of interest: interaction</a:t>
            </a:r>
          </a:p>
          <a:p>
            <a:pPr indent="-317500"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-US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train_test_split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() with a test size of 0.10</a:t>
            </a:r>
          </a:p>
          <a:p>
            <a:pPr indent="-317500">
              <a:buSzPts val="1400"/>
              <a:buFont typeface="Times New Roman"/>
              <a:buChar char="●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This splits the data 90/10 into training and testing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l="15325" t="38931" r="18356" b="19637"/>
          <a:stretch/>
        </p:blipFill>
        <p:spPr>
          <a:xfrm>
            <a:off x="1642048" y="2309302"/>
            <a:ext cx="5859903" cy="244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/>
        </p:nvSpPr>
        <p:spPr>
          <a:xfrm>
            <a:off x="754179" y="2175671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731775" y="2751300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754179" y="3485646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6731775" y="3584850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5317950" y="1671650"/>
            <a:ext cx="36372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15000"/>
              </a:lnSpc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cross validation 30 times to generate the best fitting model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using </a:t>
            </a:r>
            <a:r>
              <a:rPr lang="en-GB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gini</a:t>
            </a:r>
            <a:r>
              <a:rPr lang="en-GB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score, based on information theory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higher the score, the more information it gives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refers to the amount of combined interaction a tweet received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orange = it has less samples or is a more pure node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540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 rot="10800000" flipH="1">
            <a:off x="6805950" y="1985525"/>
            <a:ext cx="214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5455800" y="174500"/>
            <a:ext cx="32607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2048225" y="-358200"/>
            <a:ext cx="54099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latin typeface="Times New Roman"/>
                <a:ea typeface="Times New Roman"/>
                <a:cs typeface="Times New Roman"/>
                <a:sym typeface="Times New Roman"/>
              </a:rPr>
              <a:t>Decision Tree Model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868000" y="679650"/>
            <a:ext cx="7990800" cy="3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Establishing which column gives the most information: all output was character grams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information was outputted regarding hour of day or day of week (likely due to scheduled tweets)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Gave r</a:t>
            </a:r>
            <a:r>
              <a:rPr lang="en-US" baseline="30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score of 0.050587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('shine </a:t>
            </a:r>
            <a:r>
              <a:rPr lang="en-GB" sz="11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lakers</a:t>
            </a: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', 0.1735414221411331),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('snow', 0.14671491141406612),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</a:t>
            </a:r>
            <a:r>
              <a:rPr lang="en-GB" sz="11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rhonda</a:t>
            </a: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', 0.10725804493229295),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</a:t>
            </a:r>
            <a:r>
              <a:rPr lang="en-GB" sz="11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</a:t>
            </a: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', 0.09972281144760947),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</a:t>
            </a:r>
            <a:r>
              <a:rPr lang="en-GB" sz="11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mercyhurst</a:t>
            </a: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campus', 0.0894741213580887),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('day today', 0.08543156337916988),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('bells', 0.07104530807753547),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('breaking', 0.06899281046650114),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('day', 0.0378703298527724),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('views', 0.03221349919782629),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('happen', 0.018990984219727065),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('day classes', 0.018465712716068113),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</a:t>
            </a:r>
            <a:r>
              <a:rPr lang="en-GB" sz="11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atlanticregional</a:t>
            </a: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', 0.01605637901982497),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</a:t>
            </a:r>
            <a:r>
              <a:rPr lang="en-GB" sz="11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</a:t>
            </a: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wish', 0.015053885993862832),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</a:t>
            </a:r>
            <a:r>
              <a:rPr lang="en-GB" sz="11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vallimont</a:t>
            </a: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', 0.009746944779810343),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('state', 0.007318914388577637),</a:t>
            </a:r>
            <a:b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11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('headed', 0.00210235661513342)]</a:t>
            </a:r>
            <a:endParaRPr sz="11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608" y="3150529"/>
            <a:ext cx="2007375" cy="16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 dirty="0">
                <a:latin typeface="Times New Roman"/>
                <a:ea typeface="Times New Roman"/>
                <a:cs typeface="Times New Roman"/>
                <a:sym typeface="Times New Roman"/>
              </a:rPr>
              <a:t>RANDOM FOREST MODEL</a:t>
            </a:r>
            <a:r>
              <a:rPr lang="en-GB" sz="30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3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buSzPts val="1400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A collection of decision trees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lang="en-GB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RandomForestRegressor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of 10 decision trees to make predictions 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List features from most important to least important using </a:t>
            </a:r>
            <a:r>
              <a:rPr lang="en-GB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gini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score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Similar results to the decision tree, except ’day of week col’ was included</a:t>
            </a:r>
          </a:p>
          <a:p>
            <a:pPr lvl="0" indent="-317500">
              <a:buSzPts val="1400"/>
              <a:buFont typeface="Times New Roman"/>
              <a:buChar char="●"/>
            </a:pP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Produced an r</a:t>
            </a:r>
            <a:r>
              <a:rPr lang="en-GB" sz="14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score of .11803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01B4AC-3EEC-EB42-8D73-BCA4BCCF2B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00700" y="1567550"/>
            <a:ext cx="389247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000" dirty="0"/>
              <a:t>'snow', 0.073999882381315</a:t>
            </a:r>
            <a:br>
              <a:rPr lang="en-US" sz="1000" dirty="0"/>
            </a:br>
            <a:r>
              <a:rPr lang="en-US" sz="1000" dirty="0"/>
              <a:t>'</a:t>
            </a:r>
            <a:r>
              <a:rPr lang="en-US" sz="1000" dirty="0" err="1"/>
              <a:t>rt</a:t>
            </a:r>
            <a:r>
              <a:rPr lang="en-US" sz="1000" dirty="0"/>
              <a:t>', 0.06491312840728636</a:t>
            </a:r>
          </a:p>
          <a:p>
            <a:pPr marL="146050" indent="0">
              <a:buNone/>
            </a:pPr>
            <a:r>
              <a:rPr lang="en-US" sz="1000" dirty="0"/>
              <a:t>'bells', 0.04562908813421008</a:t>
            </a:r>
          </a:p>
          <a:p>
            <a:pPr marL="146050" indent="0">
              <a:buNone/>
            </a:pPr>
            <a:r>
              <a:rPr lang="en-US" sz="1000" dirty="0"/>
              <a:t> 'wishing', 0.03530908909778781</a:t>
            </a:r>
          </a:p>
          <a:p>
            <a:pPr marL="146050" indent="0">
              <a:buNone/>
            </a:pPr>
            <a:r>
              <a:rPr lang="en-US" sz="1000" dirty="0"/>
              <a:t> '</a:t>
            </a:r>
            <a:r>
              <a:rPr lang="en-US" sz="1000" dirty="0" err="1"/>
              <a:t>rhonda</a:t>
            </a:r>
            <a:r>
              <a:rPr lang="en-US" sz="1000" dirty="0"/>
              <a:t>', 0.02894729694673225</a:t>
            </a:r>
          </a:p>
          <a:p>
            <a:pPr marL="146050" indent="0">
              <a:buNone/>
            </a:pPr>
            <a:r>
              <a:rPr lang="en-US" sz="1000" dirty="0"/>
              <a:t>'rise amp shine', 0.028494234277449116</a:t>
            </a:r>
          </a:p>
          <a:p>
            <a:pPr marL="146050" indent="0">
              <a:buNone/>
            </a:pPr>
            <a:r>
              <a:rPr lang="en-US" sz="1000" dirty="0"/>
              <a:t> 'shine </a:t>
            </a:r>
            <a:r>
              <a:rPr lang="en-US" sz="1000" dirty="0" err="1"/>
              <a:t>lakers</a:t>
            </a:r>
            <a:r>
              <a:rPr lang="en-US" sz="1000" dirty="0"/>
              <a:t>', 0.027964054237941727</a:t>
            </a:r>
          </a:p>
          <a:p>
            <a:pPr marL="146050" indent="0">
              <a:buNone/>
            </a:pPr>
            <a:r>
              <a:rPr lang="en-US" sz="1000" dirty="0"/>
              <a:t> '</a:t>
            </a:r>
            <a:r>
              <a:rPr lang="en-US" sz="1000" dirty="0" err="1"/>
              <a:t>mercyhurst</a:t>
            </a:r>
            <a:r>
              <a:rPr lang="en-US" sz="1000" dirty="0"/>
              <a:t> campus update', 0.02790223057784958</a:t>
            </a:r>
          </a:p>
          <a:p>
            <a:pPr marL="146050" indent="0">
              <a:buNone/>
            </a:pPr>
            <a:r>
              <a:rPr lang="en-US" sz="1000" dirty="0"/>
              <a:t>'</a:t>
            </a:r>
            <a:r>
              <a:rPr lang="en-US" sz="1000" dirty="0" err="1"/>
              <a:t>mercyhurst</a:t>
            </a:r>
            <a:r>
              <a:rPr lang="en-US" sz="1000" dirty="0"/>
              <a:t> campus update safety', 0.024719213354889347</a:t>
            </a:r>
          </a:p>
          <a:p>
            <a:pPr marL="146050" indent="0">
              <a:buNone/>
            </a:pPr>
            <a:r>
              <a:rPr lang="en-US" sz="1000" dirty="0"/>
              <a:t>'beautiful college', 0.02311847890528194</a:t>
            </a:r>
          </a:p>
          <a:p>
            <a:pPr marL="146050" indent="0">
              <a:buNone/>
            </a:pPr>
            <a:r>
              <a:rPr lang="en-US" sz="1000" dirty="0"/>
              <a:t>'rank individua', 0.023087909751449587</a:t>
            </a:r>
          </a:p>
          <a:p>
            <a:pPr marL="146050" indent="0">
              <a:buNone/>
            </a:pPr>
            <a:r>
              <a:rPr lang="en-US" sz="1000" dirty="0"/>
              <a:t>'time year', 0.02030927270915845 </a:t>
            </a:r>
          </a:p>
          <a:p>
            <a:pPr marL="146050" indent="0">
              <a:buNone/>
            </a:pPr>
            <a:r>
              <a:rPr lang="en-US" sz="1000" dirty="0"/>
              <a:t>'amp shine', 0.01762698177920752</a:t>
            </a:r>
          </a:p>
          <a:p>
            <a:pPr marL="146050" indent="0">
              <a:buNone/>
            </a:pPr>
            <a:r>
              <a:rPr lang="en-US" sz="1000" dirty="0"/>
              <a:t>'luck today', 0.016235978873298678</a:t>
            </a:r>
          </a:p>
          <a:p>
            <a:pPr marL="146050" indent="0">
              <a:buNone/>
            </a:pPr>
            <a:r>
              <a:rPr lang="en-US" sz="1000" dirty="0"/>
              <a:t>'</a:t>
            </a:r>
            <a:r>
              <a:rPr lang="en-US" sz="1000" dirty="0" err="1"/>
              <a:t>day_of_week_col</a:t>
            </a:r>
            <a:r>
              <a:rPr lang="en-US" sz="1000" dirty="0"/>
              <a:t>', 0.014596384087108564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678</Words>
  <Application>Microsoft Office PowerPoint</Application>
  <PresentationFormat>On-screen Show (16:9)</PresentationFormat>
  <Paragraphs>100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Times New Roman</vt:lpstr>
      <vt:lpstr>Raleway</vt:lpstr>
      <vt:lpstr>Arial</vt:lpstr>
      <vt:lpstr>Montserrat</vt:lpstr>
      <vt:lpstr>Lato</vt:lpstr>
      <vt:lpstr>Focus</vt:lpstr>
      <vt:lpstr>Mining Mercyhurst: Predicting Future University Tweet Engagement </vt:lpstr>
      <vt:lpstr>MINING MERCYHURST</vt:lpstr>
      <vt:lpstr>CLEANING THE DATA </vt:lpstr>
      <vt:lpstr>PowerPoint Presentation</vt:lpstr>
      <vt:lpstr>SPLITTING DATA: TRAIN/TEST</vt:lpstr>
      <vt:lpstr>PowerPoint Presentation</vt:lpstr>
      <vt:lpstr> Decision Tree Model </vt:lpstr>
      <vt:lpstr>RANDOM FOREST MODEL  </vt:lpstr>
      <vt:lpstr>PowerPoint Presentation</vt:lpstr>
      <vt:lpstr>WORD2VEC </vt:lpstr>
      <vt:lpstr>PowerPoint Presentation</vt:lpstr>
      <vt:lpstr>FUTURE IMPROVEMENTS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Mercyhurst: Predicting Future University Tweet Engagement</dc:title>
  <dc:creator>15182</dc:creator>
  <cp:lastModifiedBy>Zacherl, Kyndra</cp:lastModifiedBy>
  <cp:revision>40</cp:revision>
  <dcterms:modified xsi:type="dcterms:W3CDTF">2019-03-01T21:26:24Z</dcterms:modified>
</cp:coreProperties>
</file>